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88" r:id="rId4"/>
    <p:sldId id="272" r:id="rId5"/>
    <p:sldId id="275" r:id="rId6"/>
    <p:sldId id="27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0" r:id="rId20"/>
    <p:sldId id="289" r:id="rId21"/>
    <p:sldId id="291" r:id="rId22"/>
    <p:sldId id="292" r:id="rId23"/>
    <p:sldId id="274" r:id="rId24"/>
    <p:sldId id="294" r:id="rId25"/>
  </p:sldIdLst>
  <p:sldSz cx="12192000" cy="6858000"/>
  <p:notesSz cx="6858000" cy="9144000"/>
  <p:embeddedFontLst>
    <p:embeddedFont>
      <p:font typeface="KoPub돋움체 Medium" panose="020B0600000101010101" charset="-127"/>
      <p:regular r:id="rId27"/>
    </p:embeddedFont>
    <p:embeddedFont>
      <p:font typeface="KoPubWorld돋움체 Bold" panose="00000800000000000000" pitchFamily="2" charset="-127"/>
      <p:bold r:id="rId28"/>
    </p:embeddedFont>
    <p:embeddedFont>
      <p:font typeface="KoPubWorld돋움체 Light" panose="00000300000000000000" pitchFamily="2" charset="-127"/>
      <p:regular r:id="rId29"/>
    </p:embeddedFont>
    <p:embeddedFont>
      <p:font typeface="KoPubWorld돋움체 Medium" panose="00000600000000000000" pitchFamily="2" charset="-127"/>
      <p:regular r:id="rId30"/>
    </p:embeddedFont>
    <p:embeddedFont>
      <p:font typeface="Mapo한아름" panose="02000500000000000000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2E75B6"/>
    <a:srgbClr val="FFFFFF"/>
    <a:srgbClr val="ED7D31"/>
    <a:srgbClr val="FBF3CF"/>
    <a:srgbClr val="FF505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DEE96-3A01-498E-BBEF-C9DBB83A3A6F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64DBC-6E6B-40F5-AD67-036D1913C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9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4B675-E386-4FC4-A691-576C5804C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43AB29-FE9C-4C27-B08D-C010E6BDD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8521C-95DF-49CE-AD95-C04DF4D6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DFDC-96AD-4E24-A52E-4E3660E893EE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9BAF3D-4A72-4232-BD12-BCEA4F6D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7BD77-DA83-4E70-A403-51E70C5B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1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7F774-7EF9-42A7-BC18-2481D8AA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B25058-1F90-436F-8D2C-3A93BFA33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509C0-3F43-4018-A4C6-EC027177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87A1-0834-429E-BA89-0E0F4CBF7D47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1E72E-8870-416D-B2B8-5D2A2220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CC316-A2A1-4BD8-BF53-49BCE742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3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84C65E-F33E-4840-8D6F-636487311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157CDF-E814-4F21-A667-BD2E5BEE5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7BA4-3C83-42F4-BDAB-FBD42931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D03D-6F90-4FB3-AB33-189C7DC137F7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11381-37EC-478D-80DE-9DE3815D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655D2-8B48-4A44-9B4B-D644CFD5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06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FD76B-2EB5-4A9F-9AEA-100DA3E7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39AA2-E729-477B-B81C-B181243A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50613-5041-4A45-BB32-7BE1B686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A7FC-11D3-40F5-9432-34A6AF073E42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F5834-1763-4E02-AC98-3EE30102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6F48EA-0A4A-4A8E-874E-3043731A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0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7F400-1991-4392-8982-3506051A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23F034-FF53-45F8-9FBA-D0851130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9DDF7-0D80-4C47-AE75-6D4C1435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D263-62CB-4CD6-AC5C-C5B2167BC490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0298E-D4CB-47D0-A5B6-5302F60D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57262-4455-410C-9A2B-3B8CC0BB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8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988A2-1607-4B36-9CAA-3B06D428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8544-40C3-4236-81AB-EF8289F19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802C73-7CAC-49C4-B731-9A7AF4E5A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36722-C691-4B77-B9CF-5A144D90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9C19-3B8A-42A8-B03C-31A6D0650CF5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25FE85-D6D1-4A4B-B229-FD9ACDED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9E0A7-2F6B-42E8-A19D-4F4726BC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6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7A9BF-C37A-47B4-8134-42E28C18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E3C8A-ABB7-4B87-AC23-9B8B1B6B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E3EB9D-A78A-407F-85D9-C2AD6E96B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D63910-BDE7-4233-9301-678CED4B6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B04024-DA14-45E4-B767-D4CA19371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9CEAE1-85B4-44FF-A28B-FC619227B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7CD2A-FA92-46EB-A9AA-E569705F1CCA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1B1EB9-5EDA-40A3-9DD7-0B7736BE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99CEDA-FA86-4E32-B628-15ED2E7A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9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0553E-F91F-4123-AE94-713FF2AF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3B704C-76A3-4DAC-89C7-785E60A7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A77B-82FB-4EDB-9731-E6145183B432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76547D-9147-4C8B-A237-0696C819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64861A-6957-4928-B9AA-0DA08D27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0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B35248-E21D-40B4-9668-65A8359B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3252-497C-4BD2-B3DB-CE22645C5DD3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D14CDB-BA40-4CCA-80A5-BCF85ABB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EA388-71D3-44AD-AA01-4616616C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0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E328A-4FDA-4B3E-9DB2-8A31BAA8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4F545-9007-4401-8546-ECB7EC114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0DEFF-C8EE-43FE-A717-2CF51C954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3B28A-1511-4915-A8B9-8F9E856D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82CD3-B955-4F8A-8328-4C462C8C61E1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FCA405-500B-45B0-94FF-E12E39FC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2767CD-943D-4705-A34F-ED14544F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7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0486D-43E4-4B89-9C28-D40EDC8C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006826-CCB5-42EE-BB08-ED57EEECB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FAE60-66E1-47E4-85C1-9D0847041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A8B5E-909A-4BCD-BD5F-2008DEB9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6DB0-604C-45D0-A241-6EB9542BCAB4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02443-9CC0-423B-B674-79C520F1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AA8B0-D3B8-4B4D-969D-F6E8E953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7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904DC4-847E-401C-B5F1-5ABC83FB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9F7122-EE56-48FC-B54B-10AC1F79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3B113-9A3A-4E41-A35E-2973F38B9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8D017-E993-4563-A573-F2DFF3CD35B0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01AFD-9C4D-416E-A162-986BE4FD6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E1789-DCED-454E-8608-3CB685156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BE2DE-65B3-4EE0-AB9A-11D70D35E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DE6B-87BA-47CA-B732-ED09F6297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1636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통계 </a:t>
            </a:r>
            <a:r>
              <a:rPr lang="ko-KR" altLang="en-US" sz="4800" dirty="0">
                <a:solidFill>
                  <a:srgbClr val="ED7D3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ko-KR" altLang="en-US" sz="4800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기반의</a:t>
            </a:r>
            <a:b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br>
              <a:rPr lang="en-US" altLang="ko-KR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4800" dirty="0" err="1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농식품</a:t>
            </a:r>
            <a:r>
              <a:rPr lang="ko-KR" altLang="en-US" sz="4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빅데이터 </a:t>
            </a:r>
            <a:r>
              <a:rPr lang="ko-KR" altLang="en-US" sz="48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솔루션 </a:t>
            </a:r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9D9EB7-9169-4995-B863-54ACC0C7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3825"/>
            <a:ext cx="9144000" cy="1655762"/>
          </a:xfrm>
        </p:spPr>
        <p:txBody>
          <a:bodyPr>
            <a:normAutofit fontScale="77500" lnSpcReduction="20000"/>
          </a:bodyPr>
          <a:lstStyle/>
          <a:p>
            <a:endParaRPr lang="en-US" altLang="ko-KR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협업 프로젝트 </a:t>
            </a:r>
            <a:r>
              <a:rPr lang="en-US" altLang="ko-KR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</a:t>
            </a:r>
            <a:endParaRPr lang="en-US" altLang="ko-KR" sz="2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강석민</a:t>
            </a:r>
            <a:r>
              <a:rPr lang="en-US" altLang="ko-KR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김동빈</a:t>
            </a:r>
            <a:r>
              <a:rPr lang="en-US" altLang="ko-KR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김보성</a:t>
            </a:r>
            <a:r>
              <a:rPr lang="en-US" altLang="ko-KR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장윤진</a:t>
            </a:r>
            <a:r>
              <a:rPr lang="en-US" altLang="ko-KR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장혁</a:t>
            </a:r>
            <a:r>
              <a:rPr lang="en-US" altLang="ko-KR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허은희</a:t>
            </a:r>
            <a:endParaRPr lang="en-US" altLang="ko-KR" sz="2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융합 프로젝트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조규철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교수님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3C936B8B-BA62-4568-B11D-B99B262A3192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48235"/>
              </a:solidFill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8CB5D88-2C3A-4D7E-B26F-5CE10EFFC75C}"/>
              </a:ext>
            </a:extLst>
          </p:cNvPr>
          <p:cNvSpPr txBox="1">
            <a:spLocks/>
          </p:cNvSpPr>
          <p:nvPr/>
        </p:nvSpPr>
        <p:spPr>
          <a:xfrm>
            <a:off x="1519805" y="3224377"/>
            <a:ext cx="9144000" cy="114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중간발표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39108-284F-4FF7-8E22-8213695B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4273" y="6285325"/>
            <a:ext cx="2743200" cy="365125"/>
          </a:xfrm>
        </p:spPr>
        <p:txBody>
          <a:bodyPr/>
          <a:lstStyle/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t>1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92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_4.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220862" y="16154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선형회귀 학습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en-US" altLang="ko-KR" sz="2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실행 화면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   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결과 저장</a:t>
            </a: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학습">
            <a:hlinkClick r:id="" action="ppaction://media"/>
            <a:extLst>
              <a:ext uri="{FF2B5EF4-FFF2-40B4-BE49-F238E27FC236}">
                <a16:creationId xmlns:a16="http://schemas.microsoft.com/office/drawing/2014/main" id="{CBFA6B97-A458-4CDD-B710-992A0BB08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469" y="2080099"/>
            <a:ext cx="4203573" cy="3992956"/>
          </a:xfrm>
          <a:prstGeom prst="rect">
            <a:avLst/>
          </a:prstGeom>
        </p:spPr>
      </p:pic>
      <p:sp>
        <p:nvSpPr>
          <p:cNvPr id="15" name="오각형 7">
            <a:extLst>
              <a:ext uri="{FF2B5EF4-FFF2-40B4-BE49-F238E27FC236}">
                <a16:creationId xmlns:a16="http://schemas.microsoft.com/office/drawing/2014/main" id="{0262BE84-B9A4-41B7-B10D-C4949ECEFC19}"/>
              </a:ext>
            </a:extLst>
          </p:cNvPr>
          <p:cNvSpPr/>
          <p:nvPr/>
        </p:nvSpPr>
        <p:spPr>
          <a:xfrm flipH="1">
            <a:off x="7255715" y="2056908"/>
            <a:ext cx="4480747" cy="1201581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F28359-587B-4690-B364-429AB0938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602" y="2315978"/>
            <a:ext cx="3904517" cy="8388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C43049-45F1-4D37-85CD-99D8F2F3A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776" y="2140610"/>
            <a:ext cx="947017" cy="1039705"/>
          </a:xfrm>
          <a:prstGeom prst="rect">
            <a:avLst/>
          </a:prstGeom>
        </p:spPr>
      </p:pic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29499574-F952-4096-864A-240747654639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10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7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_4.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593908"/>
            <a:ext cx="10515600" cy="4448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예측 결과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11674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   </a:t>
            </a:r>
          </a:p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   </a:t>
            </a:r>
          </a:p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	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                                                                                       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CCE793-F168-4487-9833-03CF004A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57" y="2237705"/>
            <a:ext cx="2832171" cy="2929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923AF4-1347-4CEB-9A90-FF965D500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57" y="5401538"/>
            <a:ext cx="9864123" cy="942389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D2E95B2-DF96-4876-A842-342B1F5CF9ED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11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7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출하량과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CPI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다른 변수들에 비해 단위가 크기 때문에 </a:t>
            </a:r>
            <a:r>
              <a:rPr lang="en-US" altLang="ko-KR" sz="2500" dirty="0">
                <a:solidFill>
                  <a:srgbClr val="ED7D3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</a:t>
            </a:r>
            <a:r>
              <a:rPr lang="ko-KR" altLang="en-US" sz="2500" dirty="0">
                <a:solidFill>
                  <a:srgbClr val="ED7D3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변환</a:t>
            </a:r>
            <a:endParaRPr lang="en-US" altLang="ko-KR" sz="2300" dirty="0">
              <a:solidFill>
                <a:srgbClr val="ED7D3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1C39E4-7187-4E5C-8025-30CE03E4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11242"/>
            <a:ext cx="10058400" cy="360997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E1DB32-CD77-49E1-BDE3-7CEE2ADF14D6}"/>
              </a:ext>
            </a:extLst>
          </p:cNvPr>
          <p:cNvSpPr/>
          <p:nvPr/>
        </p:nvSpPr>
        <p:spPr>
          <a:xfrm>
            <a:off x="4127383" y="4647501"/>
            <a:ext cx="1392573" cy="117371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31C2E4-FEC8-4ED1-97A3-AB2C93C25ED7}"/>
              </a:ext>
            </a:extLst>
          </p:cNvPr>
          <p:cNvSpPr/>
          <p:nvPr/>
        </p:nvSpPr>
        <p:spPr>
          <a:xfrm>
            <a:off x="1318818" y="4647501"/>
            <a:ext cx="1392573" cy="117371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1D89CF9-F73A-4DBD-8046-F1FD8E7A1D92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12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7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Stepwise 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방법을 이용하여 최적의 모델 결정</a:t>
            </a:r>
            <a:endParaRPr lang="en-US" altLang="ko-KR" sz="2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 도매가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~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 기온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최저 기온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최고 기온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+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강수량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 습도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         +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합계 일사량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+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최저 초상온도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+ 10cm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 토양수분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         + log(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출하량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+ log(CPI)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65BB4-8C60-4357-8AB7-0AA862568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87" y="3736612"/>
            <a:ext cx="5627795" cy="920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F68451-2608-4CBB-B324-FB6AE1688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758"/>
          <a:stretch/>
        </p:blipFill>
        <p:spPr>
          <a:xfrm>
            <a:off x="6248700" y="4815814"/>
            <a:ext cx="5601482" cy="1651246"/>
          </a:xfrm>
          <a:prstGeom prst="rect">
            <a:avLst/>
          </a:prstGeom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765E2B5-63F6-4FD8-8C79-BDEDDE2D9EE1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13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0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결정된 모델의 분석</a:t>
            </a: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8FBE7-4383-4CB8-BB06-8AB113715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r="2285" b="1766"/>
          <a:stretch/>
        </p:blipFill>
        <p:spPr>
          <a:xfrm>
            <a:off x="6434007" y="2204187"/>
            <a:ext cx="5067804" cy="39281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9A42E9-C0A6-445B-A3C5-91762D8F8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4" y="2204187"/>
            <a:ext cx="5033214" cy="3928165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A946DF66-BE2A-4AF6-A0A4-207206A5D2C7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14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9069197" cy="4869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분석한 결과를 이용해 함수를 만들어 예측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5B1D0A-317A-4254-B2D2-2954BA8A8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r="6214" b="50637"/>
          <a:stretch/>
        </p:blipFill>
        <p:spPr>
          <a:xfrm>
            <a:off x="1284411" y="3943672"/>
            <a:ext cx="6626407" cy="582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7DB29-3E04-46D3-8487-212CA501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492" b="65414"/>
          <a:stretch/>
        </p:blipFill>
        <p:spPr>
          <a:xfrm>
            <a:off x="1284413" y="3301504"/>
            <a:ext cx="6626405" cy="582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EEA66C-158D-4E7F-A7D0-AA2ED85C5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13" y="2206922"/>
            <a:ext cx="7897594" cy="7113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B07EF5-13A7-4910-B265-B8279E09FA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07" r="6615" b="3421"/>
          <a:stretch/>
        </p:blipFill>
        <p:spPr>
          <a:xfrm>
            <a:off x="1284411" y="5229946"/>
            <a:ext cx="6626407" cy="5825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6D1E35-825F-426C-BEF5-5028CD3722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0" b="34385"/>
          <a:stretch/>
        </p:blipFill>
        <p:spPr>
          <a:xfrm>
            <a:off x="1284411" y="4580377"/>
            <a:ext cx="6626407" cy="5874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7601E5-0CC2-4EC0-80F1-1C7BE9113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2" r="12344" b="28228"/>
          <a:stretch/>
        </p:blipFill>
        <p:spPr>
          <a:xfrm>
            <a:off x="1288423" y="5871522"/>
            <a:ext cx="6622395" cy="5825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B6DFEDF-DB9D-460F-8B71-144FE1CB6C37}"/>
              </a:ext>
            </a:extLst>
          </p:cNvPr>
          <p:cNvSpPr/>
          <p:nvPr/>
        </p:nvSpPr>
        <p:spPr>
          <a:xfrm>
            <a:off x="8222634" y="3301504"/>
            <a:ext cx="35859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1, 4, 5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번째 예측 값과 실제 값이 유사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2, 3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번째 예측 값은 차이가 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B63A-1B35-4818-BA8E-F7E56A505642}"/>
              </a:ext>
            </a:extLst>
          </p:cNvPr>
          <p:cNvSpPr/>
          <p:nvPr/>
        </p:nvSpPr>
        <p:spPr>
          <a:xfrm>
            <a:off x="906581" y="340813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159023-F5EC-4F79-AEB3-EA87FE7AA0F3}"/>
              </a:ext>
            </a:extLst>
          </p:cNvPr>
          <p:cNvSpPr/>
          <p:nvPr/>
        </p:nvSpPr>
        <p:spPr>
          <a:xfrm>
            <a:off x="900973" y="405030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5D3986-6AC9-4F6E-AB33-61D47A6F4825}"/>
              </a:ext>
            </a:extLst>
          </p:cNvPr>
          <p:cNvSpPr/>
          <p:nvPr/>
        </p:nvSpPr>
        <p:spPr>
          <a:xfrm>
            <a:off x="900973" y="468944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37365B-AA34-48B2-83C7-C96E6182AAFA}"/>
              </a:ext>
            </a:extLst>
          </p:cNvPr>
          <p:cNvSpPr/>
          <p:nvPr/>
        </p:nvSpPr>
        <p:spPr>
          <a:xfrm>
            <a:off x="900973" y="533657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92090A-2829-4D1D-A82A-AB2ABEE62204}"/>
              </a:ext>
            </a:extLst>
          </p:cNvPr>
          <p:cNvSpPr/>
          <p:nvPr/>
        </p:nvSpPr>
        <p:spPr>
          <a:xfrm>
            <a:off x="900973" y="5953292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5.</a:t>
            </a:r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EAD31A35-7DAA-4616-AF45-B0823B170485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15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6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2. 2010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24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값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(14500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vs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 값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(8311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–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실제로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평년에 비해 배추 가격 폭등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원인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 월동배추의 출하량 감소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-&gt; 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출하량 감소로 인한 가격 폭등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3992F6-6FDB-4860-8D95-27EE6C669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b="50637"/>
          <a:stretch/>
        </p:blipFill>
        <p:spPr>
          <a:xfrm>
            <a:off x="1176207" y="1602359"/>
            <a:ext cx="7946382" cy="655238"/>
          </a:xfrm>
          <a:prstGeom prst="rect">
            <a:avLst/>
          </a:prstGeom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F26C034-8D1B-4908-8FB7-21422CE6D0BD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16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8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3. 2014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26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값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(3000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vs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 값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(7679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–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실제로 평년에 비해 배추 가격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40%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정도 폭락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원인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1.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겨울 배추 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저장량이 전년에 비해 </a:t>
            </a:r>
            <a:r>
              <a:rPr lang="en-US" altLang="ko-KR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30% 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증가</a:t>
            </a:r>
            <a:r>
              <a:rPr lang="en-US" altLang="ko-KR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가격 하락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2.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지난 겨울 포근한 날씨로 인해 채소 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생산량 증가 </a:t>
            </a:r>
            <a:r>
              <a:rPr lang="en-US" altLang="ko-KR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 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재배면적 증가</a:t>
            </a:r>
            <a:endParaRPr lang="en-US" altLang="ko-KR" sz="2300" dirty="0">
              <a:solidFill>
                <a:srgbClr val="ED7D3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681289-C80C-4FDB-9471-9ABCF0CB3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70" b="34385"/>
          <a:stretch/>
        </p:blipFill>
        <p:spPr>
          <a:xfrm>
            <a:off x="1176207" y="1690689"/>
            <a:ext cx="7187617" cy="637225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AB0B126C-9520-4E87-A3C2-ADB471C64B01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17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1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_5. R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정확한 예측이 불가능한 이유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1.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배추 가격 변동에 영향을 주는 변수를 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전부 고려하지 않음</a:t>
            </a:r>
            <a:endParaRPr lang="en-US" altLang="ko-KR" sz="23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8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	2.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추가했던 사회적 요인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CPI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외의 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다른 요인도 여전히 많음</a:t>
            </a:r>
            <a:endParaRPr lang="en-US" altLang="ko-KR" sz="23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8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	3. 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시계열 데이터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에서 생기는 한계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20559BB-47F4-4B2E-8AE1-63C35BEEC92E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18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_6.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 방법을 이용한 모델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축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), Y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축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도매가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시계열 분석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시계열 데이터로 변환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sz="23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data.ts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&lt;-</a:t>
            </a:r>
            <a:r>
              <a:rPr lang="en-US" altLang="ko-KR" sz="23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ts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(data[,"</a:t>
            </a:r>
            <a:r>
              <a:rPr lang="en-US" altLang="ko-KR" sz="23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mean_price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"])</a:t>
            </a: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en-US" altLang="ko-KR" sz="23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data.ts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 주기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 &amp;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변동 심함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-&gt;1,2,3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 차분하여 그래프 비교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C9FD1-583C-4B2F-B0CB-7E7ECAE63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3" r="3763"/>
          <a:stretch/>
        </p:blipFill>
        <p:spPr>
          <a:xfrm>
            <a:off x="6904492" y="2362460"/>
            <a:ext cx="4931818" cy="387668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4056F-96F5-43B8-961B-B840DDE5E5F9}"/>
              </a:ext>
            </a:extLst>
          </p:cNvPr>
          <p:cNvSpPr/>
          <p:nvPr/>
        </p:nvSpPr>
        <p:spPr>
          <a:xfrm>
            <a:off x="9462782" y="2365028"/>
            <a:ext cx="2373528" cy="164490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0A2C24A-8F63-412B-B4FF-C94183BD90EB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19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5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_1.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CPI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CPI(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 소비자 물가 지수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%) </a:t>
            </a:r>
          </a:p>
          <a:p>
            <a:pPr marL="0" indent="0">
              <a:buNone/>
            </a:pPr>
            <a:endParaRPr lang="en-US" altLang="ko-KR" sz="2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 데이터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날씨 관련 변수가 대부분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사회적 요인과 관련된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CPI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(2015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기준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추가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99281C-B267-4FBE-AEAF-D11F05DB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37" y="1663020"/>
            <a:ext cx="1490314" cy="3617866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33DBE157-EE15-411D-94DA-0BB373233165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2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08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_6.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 분석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50121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data.ts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1,2,3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 차분을 한 그래프의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ACF, PACF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 확인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   ACF 						  PACF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AA362-AC7B-4155-B0EC-3E522296D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0" y="2340335"/>
            <a:ext cx="4536865" cy="38004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C48378-B464-4F9C-A7C8-5D56ABF31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84" y="2340335"/>
            <a:ext cx="4536865" cy="380040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BD89797-9389-4077-AF9B-1D052A8F74C6}"/>
              </a:ext>
            </a:extLst>
          </p:cNvPr>
          <p:cNvSpPr/>
          <p:nvPr/>
        </p:nvSpPr>
        <p:spPr>
          <a:xfrm>
            <a:off x="8756850" y="2365028"/>
            <a:ext cx="2373528" cy="18126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B279BD-6F40-46A5-8A54-15EDCBA2D5C8}"/>
              </a:ext>
            </a:extLst>
          </p:cNvPr>
          <p:cNvSpPr/>
          <p:nvPr/>
        </p:nvSpPr>
        <p:spPr>
          <a:xfrm>
            <a:off x="3546719" y="2365028"/>
            <a:ext cx="2301276" cy="18126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65C46516-98FE-41F7-8373-00FDCDD86131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20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4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_6.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 분석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7058888" y="1491521"/>
            <a:ext cx="41498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auto.arima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함수를 통해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최적의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ARIMA 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모형 확인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forecast 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함수를 이용해 예측</a:t>
            </a: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8A3C4-E80C-428C-8C43-C58F4FA42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60" y="1491521"/>
            <a:ext cx="5930568" cy="463267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17EEB1-70D8-4B67-B1CB-A00CE37A335B}"/>
              </a:ext>
            </a:extLst>
          </p:cNvPr>
          <p:cNvSpPr/>
          <p:nvPr/>
        </p:nvSpPr>
        <p:spPr>
          <a:xfrm>
            <a:off x="983260" y="1834695"/>
            <a:ext cx="1365657" cy="41355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87828B76-D71D-4622-BA61-29F965F964C5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21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_6.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 분석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D497E1-02FC-4F83-AC4E-6D846745B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97" y="1456752"/>
            <a:ext cx="6438168" cy="4700767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DF02F6D2-F3ED-46C5-BF9A-506F1F99BA54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22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35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 및 향후 계획</a:t>
            </a:r>
            <a:endParaRPr lang="ko-KR" altLang="en-US" sz="2800" dirty="0">
              <a:solidFill>
                <a:srgbClr val="2E75B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데이터를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1~4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월만 사용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-&gt; </a:t>
            </a:r>
            <a:r>
              <a:rPr lang="en-US" altLang="ko-KR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5~12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정보의 누락</a:t>
            </a:r>
            <a:endParaRPr lang="en-US" altLang="ko-KR" sz="23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회귀분석을 하기에는 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데이터가 시간에 영향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받기 때문에 한계 발생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시계열 분석만 하게 되면 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가격의 주기 파악만 가능</a:t>
            </a:r>
            <a:endParaRPr lang="en-US" altLang="ko-KR" sz="23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solidFill>
                <a:srgbClr val="2E75B6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F59E09FF-59E4-4A82-8F16-FC0BC6C501F8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23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4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 및 향후 계획</a:t>
            </a:r>
            <a:endParaRPr lang="ko-KR" altLang="en-US" sz="2800" dirty="0">
              <a:solidFill>
                <a:srgbClr val="2E75B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86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향후 계획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사회적 요인을 포함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수 있는 다른 변수 찾아보기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2.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시계열 데이터를 이용한 선형 회귀방법에 대한 공부 필요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3. 5~12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월의 배추 가격을 추가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sym typeface="Wingdings" panose="05000000000000000000" pitchFamily="2" charset="2"/>
              </a:rPr>
              <a:t>-&gt;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1~12</a:t>
            </a:r>
            <a:r>
              <a:rPr lang="ko-KR" altLang="en-US" sz="2300" dirty="0">
                <a:solidFill>
                  <a:srgbClr val="2E75B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월의 날씨를 포함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하여 분석 진행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F2D72F6B-6D93-4B86-8373-88221A4B1D2B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24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1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_2.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선정된 플랫폼 및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Google </a:t>
            </a:r>
            <a:r>
              <a:rPr lang="en-US" altLang="ko-KR" sz="2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AutoML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Table</a:t>
            </a: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 러닝 시스템의 한 종류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대량의 데이터에서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300" dirty="0">
                <a:solidFill>
                  <a:srgbClr val="2E75B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타겟과의 연관성을 분석 </a:t>
            </a:r>
            <a:r>
              <a:rPr lang="en-US" altLang="ko-KR" sz="2300" dirty="0">
                <a:solidFill>
                  <a:srgbClr val="2E75B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sz="2300" dirty="0">
                <a:solidFill>
                  <a:srgbClr val="2E75B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미래를 예측</a:t>
            </a:r>
            <a:endParaRPr lang="en-US" altLang="ko-KR" sz="2300" dirty="0">
              <a:solidFill>
                <a:srgbClr val="2E75B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: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다양한 변수들이 배추 도매가와 생산량에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얼마나 영향을 미치는지에 대한 분석 가능</a:t>
            </a:r>
            <a:endParaRPr lang="en-US" altLang="ko-KR" sz="2300" dirty="0">
              <a:solidFill>
                <a:srgbClr val="ED7D3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D1A77D-D822-413F-8EEE-F1B6C184C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500" y1="32642" x2="37500" y2="48705"/>
                        <a14:foregroundMark x1="57000" y1="34715" x2="61500" y2="37306"/>
                        <a14:foregroundMark x1="61500" y1="48705" x2="60000" y2="66321"/>
                        <a14:foregroundMark x1="48000" y1="68912" x2="42000" y2="53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2873" y="1492117"/>
            <a:ext cx="652937" cy="630084"/>
          </a:xfrm>
          <a:prstGeom prst="rect">
            <a:avLst/>
          </a:prstGeom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BD9E6ACB-A841-438A-8B7F-28061F118BE9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3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8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_2.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선정된 플랫폼 및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 회귀 모델</a:t>
            </a: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타겟에 대한 변수 값을 입력하면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 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각 변수가 타겟에 가지는 </a:t>
            </a:r>
            <a:r>
              <a:rPr lang="ko-KR" altLang="en-US" sz="2300" dirty="0">
                <a:solidFill>
                  <a:srgbClr val="2E75B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가중치를 학습하여 미래를 예측</a:t>
            </a:r>
            <a:endParaRPr lang="en-US" altLang="ko-KR" sz="2300" dirty="0">
              <a:solidFill>
                <a:srgbClr val="2E75B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여러 변수들의 값을 입력하면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배추 도매가 예측 </a:t>
            </a:r>
            <a:r>
              <a:rPr lang="en-US" altLang="ko-KR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&amp; 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가중치 파악 가능 </a:t>
            </a:r>
            <a:endParaRPr lang="en-US" altLang="ko-KR" sz="2300" dirty="0">
              <a:solidFill>
                <a:srgbClr val="ED7D3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39C46003-211C-4B15-AC45-2E09727117CA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4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_2.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선정된 플랫폼 및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ARIMA</a:t>
            </a: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시계열 분석 기법의 한 종류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과거의 관측 값과 오차를 사용하여 </a:t>
            </a:r>
            <a:r>
              <a:rPr lang="ko-KR" altLang="en-US" sz="2300" dirty="0">
                <a:solidFill>
                  <a:srgbClr val="2E75B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시계열 값을 설명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모델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장점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이전 두 방법과 달리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(X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축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),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도매가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(Y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축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만으로 흐름을 분석하여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	</a:t>
            </a:r>
            <a:r>
              <a:rPr lang="ko-KR" altLang="en-US" sz="2300" dirty="0">
                <a:solidFill>
                  <a:srgbClr val="ED7D3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주기적인 가격에 대한 예측 가능</a:t>
            </a:r>
            <a:endParaRPr lang="en-US" altLang="ko-KR" sz="2300" dirty="0">
              <a:solidFill>
                <a:srgbClr val="ED7D3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BDD19BFC-0862-40D1-82B8-119A30FD9BAF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5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2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_3. </a:t>
            </a:r>
            <a:r>
              <a:rPr lang="en-US" altLang="ko-KR" sz="2800" dirty="0" err="1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AutoML</a:t>
            </a:r>
            <a:endParaRPr lang="ko-KR" altLang="en-US" sz="2800" dirty="0">
              <a:solidFill>
                <a:srgbClr val="2E75B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37895"/>
            <a:ext cx="2107906" cy="410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결과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2E3268-528C-48A1-8040-76A87E89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08" y="2048280"/>
            <a:ext cx="3563573" cy="449689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FE305FE-D633-43F1-B405-C76C4619B596}"/>
              </a:ext>
            </a:extLst>
          </p:cNvPr>
          <p:cNvSpPr txBox="1">
            <a:spLocks/>
          </p:cNvSpPr>
          <p:nvPr/>
        </p:nvSpPr>
        <p:spPr>
          <a:xfrm>
            <a:off x="5251611" y="2048280"/>
            <a:ext cx="63241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 절대 오차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(MSE,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0~Inf) : 1757.931</a:t>
            </a:r>
          </a:p>
          <a:p>
            <a:pPr marL="457200" indent="-457200">
              <a:buAutoNum type="arabicPeriod"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RMSE(0~Inf) : 2214.534</a:t>
            </a: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값이 작을수록 모델 품질 높음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 R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제곱 값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(0~1) : 0.848</a:t>
            </a: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-1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가까울수록 모델의 정확도 높음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469C170A-1E5F-4383-906B-448784990A60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6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8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_3. </a:t>
            </a:r>
            <a:r>
              <a:rPr lang="en-US" altLang="ko-KR" sz="2800" dirty="0" err="1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AutoML</a:t>
            </a:r>
            <a:endParaRPr lang="ko-KR" altLang="en-US" sz="2800" dirty="0">
              <a:solidFill>
                <a:srgbClr val="2E75B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39845" y="1637274"/>
            <a:ext cx="2107906" cy="410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결과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FE305FE-D633-43F1-B405-C76C4619B596}"/>
              </a:ext>
            </a:extLst>
          </p:cNvPr>
          <p:cNvSpPr txBox="1">
            <a:spLocks/>
          </p:cNvSpPr>
          <p:nvPr/>
        </p:nvSpPr>
        <p:spPr>
          <a:xfrm>
            <a:off x="6568225" y="2047659"/>
            <a:ext cx="52759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특성 중요도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변수들의 영향력 파악 가능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중요도 결과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10CM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 토양수분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(%)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0.5M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 습도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(%)</a:t>
            </a:r>
          </a:p>
          <a:p>
            <a:pPr marL="457200" indent="-457200">
              <a:buAutoNum type="arabicPeriod"/>
            </a:pPr>
            <a:r>
              <a:rPr lang="ko-KR" altLang="en-US" sz="20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일강수량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(mm)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날짜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합계 일조시간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20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hr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한국 소비자 물가 지수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(%)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2BFEC4-C628-4BAF-AB9D-EBA7E988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51" y="2047659"/>
            <a:ext cx="5057168" cy="4298174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EDB102D-F149-4456-8273-A5A6EB9447CC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7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3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_3. </a:t>
            </a:r>
            <a:r>
              <a:rPr lang="en-US" altLang="ko-KR" sz="2800" dirty="0" err="1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AutoML</a:t>
            </a:r>
            <a:endParaRPr lang="ko-KR" altLang="en-US" sz="2800" dirty="0">
              <a:solidFill>
                <a:srgbClr val="2E75B6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92226" y="1550290"/>
            <a:ext cx="7237951" cy="1054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일의 배추 도매가 예측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FE305FE-D633-43F1-B405-C76C4619B596}"/>
              </a:ext>
            </a:extLst>
          </p:cNvPr>
          <p:cNvSpPr txBox="1">
            <a:spLocks/>
          </p:cNvSpPr>
          <p:nvPr/>
        </p:nvSpPr>
        <p:spPr>
          <a:xfrm>
            <a:off x="6171503" y="3064741"/>
            <a:ext cx="5275982" cy="3428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평균기온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강수량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CPI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등을 입력하여 예측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 8760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     -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가격인 </a:t>
            </a: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9000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원과 유사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6FE019-F42C-4D70-A9C3-7E860BDC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26" y="2077535"/>
            <a:ext cx="4828273" cy="4302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4B024A-2209-4FC6-BD5D-7F612C252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" r="18476"/>
          <a:stretch/>
        </p:blipFill>
        <p:spPr>
          <a:xfrm>
            <a:off x="6171503" y="2077535"/>
            <a:ext cx="5516112" cy="83267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940878B-7EFC-4A9C-BE18-35ACB9BDCAD4}"/>
              </a:ext>
            </a:extLst>
          </p:cNvPr>
          <p:cNvSpPr/>
          <p:nvPr/>
        </p:nvSpPr>
        <p:spPr>
          <a:xfrm>
            <a:off x="8271544" y="2223083"/>
            <a:ext cx="889233" cy="5362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5DA9691-A4CD-4105-9324-B7C6A6B65DB0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8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65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6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>
            <a:extLst>
              <a:ext uri="{FF2B5EF4-FFF2-40B4-BE49-F238E27FC236}">
                <a16:creationId xmlns:a16="http://schemas.microsoft.com/office/drawing/2014/main" id="{4DFA46CA-F799-4922-A801-6698A363C985}"/>
              </a:ext>
            </a:extLst>
          </p:cNvPr>
          <p:cNvSpPr/>
          <p:nvPr/>
        </p:nvSpPr>
        <p:spPr>
          <a:xfrm>
            <a:off x="153798" y="125835"/>
            <a:ext cx="11876015" cy="6576969"/>
          </a:xfrm>
          <a:prstGeom prst="frame">
            <a:avLst>
              <a:gd name="adj1" fmla="val 8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A97DA4-75F5-44EA-BA81-0F3A3B3D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현황 </a:t>
            </a:r>
            <a:r>
              <a:rPr lang="en-US" altLang="ko-KR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_4. </a:t>
            </a:r>
            <a:r>
              <a:rPr lang="ko-KR" altLang="en-US" sz="2800" dirty="0">
                <a:solidFill>
                  <a:srgbClr val="2E75B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선형회귀 모델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892A9BB-C313-4A60-B9A8-7D510A2D3BC6}"/>
              </a:ext>
            </a:extLst>
          </p:cNvPr>
          <p:cNvSpPr txBox="1">
            <a:spLocks/>
          </p:cNvSpPr>
          <p:nvPr/>
        </p:nvSpPr>
        <p:spPr>
          <a:xfrm>
            <a:off x="1176207" y="1690687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TensorFlow</a:t>
            </a:r>
            <a:r>
              <a:rPr lang="ko-KR" altLang="en-US" sz="2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라이브러리를 이용한 선형회귀 모델</a:t>
            </a:r>
            <a:endParaRPr lang="en-US" altLang="ko-KR" sz="2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buNone/>
            </a:pP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선형 회귀 모델로 학습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en-US" altLang="ko-KR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save </a:t>
            </a: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폴더에 학습내용 저장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3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 시 저장된 학습파일 기준으로 예측</a:t>
            </a:r>
            <a:endParaRPr lang="en-US" altLang="ko-KR" sz="23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0BDE48-455C-47EC-933D-D34F8C0D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69" y="2819093"/>
            <a:ext cx="1608739" cy="1766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21B574-68BE-4F4E-83F6-27227F176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45" y="2871976"/>
            <a:ext cx="1814110" cy="1759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6E2DAB-8445-4F6E-AC55-B10367DB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07" y="2812248"/>
            <a:ext cx="1642967" cy="17730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39BDD5-406A-401A-9E1B-9E6B94089A02}"/>
              </a:ext>
            </a:extLst>
          </p:cNvPr>
          <p:cNvCxnSpPr>
            <a:cxnSpLocks/>
          </p:cNvCxnSpPr>
          <p:nvPr/>
        </p:nvCxnSpPr>
        <p:spPr>
          <a:xfrm>
            <a:off x="3297253" y="3679243"/>
            <a:ext cx="423997" cy="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87D934-BA1F-4964-A7D9-9A023EDBEAE9}"/>
              </a:ext>
            </a:extLst>
          </p:cNvPr>
          <p:cNvCxnSpPr>
            <a:cxnSpLocks/>
          </p:cNvCxnSpPr>
          <p:nvPr/>
        </p:nvCxnSpPr>
        <p:spPr>
          <a:xfrm>
            <a:off x="6266008" y="3679243"/>
            <a:ext cx="423997" cy="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85FDD46-E708-401A-A617-9B0D8280F205}"/>
              </a:ext>
            </a:extLst>
          </p:cNvPr>
          <p:cNvSpPr txBox="1">
            <a:spLocks/>
          </p:cNvSpPr>
          <p:nvPr/>
        </p:nvSpPr>
        <p:spPr>
          <a:xfrm>
            <a:off x="9164273" y="6285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BBE2DE-65B3-4EE0-AB9A-11D70D35E967}" type="slidenum">
              <a:rPr lang="ko-KR" altLang="en-US" b="1" smtClean="0">
                <a:solidFill>
                  <a:srgbClr val="548235"/>
                </a:solidFill>
              </a:rPr>
              <a:pPr/>
              <a:t>9</a:t>
            </a:fld>
            <a:endParaRPr lang="ko-KR" altLang="en-US" b="1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9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1023</Words>
  <Application>Microsoft Office PowerPoint</Application>
  <PresentationFormat>와이드스크린</PresentationFormat>
  <Paragraphs>205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Mapo한아름</vt:lpstr>
      <vt:lpstr>KoPubWorld돋움체 Medium</vt:lpstr>
      <vt:lpstr>맑은 고딕</vt:lpstr>
      <vt:lpstr>KoPubWorld돋움체 Light</vt:lpstr>
      <vt:lpstr>KoPubWorld돋움체 Bold</vt:lpstr>
      <vt:lpstr>KoPub돋움체 Medium</vt:lpstr>
      <vt:lpstr>Arial</vt:lpstr>
      <vt:lpstr>Office 테마</vt:lpstr>
      <vt:lpstr>통계 데이터 기반의  농식품 빅데이터 솔루션 개발</vt:lpstr>
      <vt:lpstr>1. 개발 현황 _1. 변수 CPI 추가</vt:lpstr>
      <vt:lpstr>1. 개발 현황 _2. 최종 선정된 플랫폼 및 모델</vt:lpstr>
      <vt:lpstr>1. 개발 현황 _2. 최종 선정된 플랫폼 및 모델</vt:lpstr>
      <vt:lpstr>1. 개발 현황 _2. 최종 선정된 플랫폼 및 모델</vt:lpstr>
      <vt:lpstr>1. 개발 현황 _3. AutoML</vt:lpstr>
      <vt:lpstr>1. 개발 현황 _3. AutoML</vt:lpstr>
      <vt:lpstr>1. 개발 현황 _3. AutoML</vt:lpstr>
      <vt:lpstr>1. 개발 현황 _4. 선형회귀 모델</vt:lpstr>
      <vt:lpstr>1. 개발 현황 _4. 선형회귀 모델</vt:lpstr>
      <vt:lpstr>1. 개발 현황 _4. 선형회귀 모델</vt:lpstr>
      <vt:lpstr>1. 개발 현황 _5. R을 이용한 선형회귀 모델</vt:lpstr>
      <vt:lpstr>1. 개발 현황 _5. R을 이용한 선형회귀 모델</vt:lpstr>
      <vt:lpstr>1. 개발 현황 _5. R을 이용한 선형회귀 모델</vt:lpstr>
      <vt:lpstr>1. 개발 현황 _5. R을 이용한 선형회귀 모델</vt:lpstr>
      <vt:lpstr>1. 개발 현황 _5. R을 이용한 선형회귀 모델</vt:lpstr>
      <vt:lpstr>1. 개발 현황 _5. R을 이용한 선형회귀 모델</vt:lpstr>
      <vt:lpstr>1. 개발 현황 _5. R을 이용한 선형회귀 모델</vt:lpstr>
      <vt:lpstr>1. 개발 현황 _6. 시계열 방법을 이용한 모델 </vt:lpstr>
      <vt:lpstr>1. 개발 현황 _6. 시계열 분석</vt:lpstr>
      <vt:lpstr>1. 개발 현황 _6. 시계열 분석</vt:lpstr>
      <vt:lpstr>1. 개발 현황 _6. 시계열 분석</vt:lpstr>
      <vt:lpstr>2. 결론 및 향후 계획</vt:lpstr>
      <vt:lpstr>2. 결론 및 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융합 프로젝트 (조규철 교수님)</dc:title>
  <dc:creator>장 윤진</dc:creator>
  <cp:lastModifiedBy>장 윤진</cp:lastModifiedBy>
  <cp:revision>114</cp:revision>
  <dcterms:created xsi:type="dcterms:W3CDTF">2020-03-29T05:37:26Z</dcterms:created>
  <dcterms:modified xsi:type="dcterms:W3CDTF">2020-05-18T10:01:35Z</dcterms:modified>
</cp:coreProperties>
</file>